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1" r:id="rId1"/>
  </p:sldMasterIdLst>
  <p:notesMasterIdLst>
    <p:notesMasterId r:id="rId18"/>
  </p:notesMasterIdLst>
  <p:sldIdLst>
    <p:sldId id="349" r:id="rId2"/>
    <p:sldId id="334" r:id="rId3"/>
    <p:sldId id="308" r:id="rId4"/>
    <p:sldId id="306" r:id="rId5"/>
    <p:sldId id="326" r:id="rId6"/>
    <p:sldId id="325" r:id="rId7"/>
    <p:sldId id="344" r:id="rId8"/>
    <p:sldId id="340" r:id="rId9"/>
    <p:sldId id="316" r:id="rId10"/>
    <p:sldId id="312" r:id="rId11"/>
    <p:sldId id="324" r:id="rId12"/>
    <p:sldId id="330" r:id="rId13"/>
    <p:sldId id="336" r:id="rId14"/>
    <p:sldId id="337" r:id="rId15"/>
    <p:sldId id="299" r:id="rId16"/>
    <p:sldId id="29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39300" autoAdjust="0"/>
  </p:normalViewPr>
  <p:slideViewPr>
    <p:cSldViewPr snapToGrid="0">
      <p:cViewPr varScale="1">
        <p:scale>
          <a:sx n="27" d="100"/>
          <a:sy n="27" d="100"/>
        </p:scale>
        <p:origin x="2406" y="42"/>
      </p:cViewPr>
      <p:guideLst/>
    </p:cSldViewPr>
  </p:slideViewPr>
  <p:outlineViewPr>
    <p:cViewPr>
      <p:scale>
        <a:sx n="33" d="100"/>
        <a:sy n="33" d="100"/>
      </p:scale>
      <p:origin x="0" y="-1527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9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2992D2-ABC5-458D-BDC9-A9E781C7D4A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E1F37A-0904-43A8-8E93-9A72D411422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Loan program to help small businesses keep operating and maintain their workforce employed during the COVID-19 crisis.</a:t>
          </a:r>
        </a:p>
        <a:p>
          <a:pPr>
            <a:lnSpc>
              <a:spcPct val="100000"/>
            </a:lnSpc>
          </a:pPr>
          <a:r>
            <a:rPr lang="en-US" dirty="0"/>
            <a:t>$953 billion </a:t>
          </a:r>
        </a:p>
      </dgm:t>
    </dgm:pt>
    <dgm:pt modelId="{09B439BB-5D13-4251-9147-C337817F54AD}" type="parTrans" cxnId="{287CC8E9-151F-4E82-A30D-37B81E92695D}">
      <dgm:prSet/>
      <dgm:spPr/>
      <dgm:t>
        <a:bodyPr/>
        <a:lstStyle/>
        <a:p>
          <a:endParaRPr lang="en-US"/>
        </a:p>
      </dgm:t>
    </dgm:pt>
    <dgm:pt modelId="{5E9263F1-6D44-4A98-8C4B-E997E6BED39E}" type="sibTrans" cxnId="{287CC8E9-151F-4E82-A30D-37B81E92695D}">
      <dgm:prSet/>
      <dgm:spPr/>
      <dgm:t>
        <a:bodyPr/>
        <a:lstStyle/>
        <a:p>
          <a:endParaRPr lang="en-US"/>
        </a:p>
      </dgm:t>
    </dgm:pt>
    <dgm:pt modelId="{255B52BF-F487-45B9-BE08-49A89F1610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dirty="0">
              <a:solidFill>
                <a:schemeClr val="bg1"/>
              </a:solidFill>
              <a:effectLst/>
            </a:rPr>
            <a:t>No collateral</a:t>
          </a:r>
        </a:p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>
              <a:solidFill>
                <a:schemeClr val="bg1"/>
              </a:solidFill>
            </a:rPr>
            <a:t>No fees</a:t>
          </a:r>
        </a:p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dirty="0">
              <a:solidFill>
                <a:schemeClr val="bg1"/>
              </a:solidFill>
            </a:rPr>
            <a:t>Low-interest loans (1%)</a:t>
          </a:r>
          <a:r>
            <a:rPr lang="en-US" b="0" i="0" dirty="0">
              <a:solidFill>
                <a:schemeClr val="bg1"/>
              </a:solidFill>
              <a:effectLst/>
              <a:latin typeface="SourceSansPro"/>
            </a:rPr>
            <a:t> </a:t>
          </a:r>
          <a:endParaRPr lang="en-US" dirty="0">
            <a:solidFill>
              <a:schemeClr val="bg1"/>
            </a:solidFill>
          </a:endParaRPr>
        </a:p>
      </dgm:t>
    </dgm:pt>
    <dgm:pt modelId="{F2A7B9EB-E569-41C3-B3BD-BF597CD18FF8}" type="parTrans" cxnId="{B327A18F-50A9-4151-84CD-8FFB2EAFC28D}">
      <dgm:prSet/>
      <dgm:spPr/>
      <dgm:t>
        <a:bodyPr/>
        <a:lstStyle/>
        <a:p>
          <a:endParaRPr lang="en-US"/>
        </a:p>
      </dgm:t>
    </dgm:pt>
    <dgm:pt modelId="{0ABB470A-0143-409A-B67E-1D583F31E856}" type="sibTrans" cxnId="{B327A18F-50A9-4151-84CD-8FFB2EAFC28D}">
      <dgm:prSet/>
      <dgm:spPr/>
      <dgm:t>
        <a:bodyPr/>
        <a:lstStyle/>
        <a:p>
          <a:endParaRPr lang="en-US"/>
        </a:p>
      </dgm:t>
    </dgm:pt>
    <dgm:pt modelId="{87C19FC7-312E-4A9B-A75F-62E99DA6189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Designed to be forgiven </a:t>
          </a:r>
          <a:r>
            <a:rPr lang="en-US" b="0" i="0" dirty="0"/>
            <a:t>if the funds were used for eligible expenses and the borrower met certain requirements</a:t>
          </a:r>
          <a:endParaRPr lang="en-US" dirty="0"/>
        </a:p>
      </dgm:t>
    </dgm:pt>
    <dgm:pt modelId="{3E135DD8-A612-4AE9-99AF-762E8C49A543}" type="parTrans" cxnId="{D380FFDC-AF6E-4F02-81B5-62AF0965F3DD}">
      <dgm:prSet/>
      <dgm:spPr/>
      <dgm:t>
        <a:bodyPr/>
        <a:lstStyle/>
        <a:p>
          <a:endParaRPr lang="en-US"/>
        </a:p>
      </dgm:t>
    </dgm:pt>
    <dgm:pt modelId="{381BD19E-76EC-491D-BCC1-6A3657074B5C}" type="sibTrans" cxnId="{D380FFDC-AF6E-4F02-81B5-62AF0965F3DD}">
      <dgm:prSet/>
      <dgm:spPr/>
      <dgm:t>
        <a:bodyPr/>
        <a:lstStyle/>
        <a:p>
          <a:endParaRPr lang="en-US"/>
        </a:p>
      </dgm:t>
    </dgm:pt>
    <dgm:pt modelId="{099050BE-6303-497F-BAFB-F5F9280AD5F7}" type="pres">
      <dgm:prSet presAssocID="{302992D2-ABC5-458D-BDC9-A9E781C7D4AB}" presName="root" presStyleCnt="0">
        <dgm:presLayoutVars>
          <dgm:dir/>
          <dgm:resizeHandles val="exact"/>
        </dgm:presLayoutVars>
      </dgm:prSet>
      <dgm:spPr/>
    </dgm:pt>
    <dgm:pt modelId="{2992FD75-3E1E-4180-AB48-4DD12FFE59AE}" type="pres">
      <dgm:prSet presAssocID="{C3E1F37A-0904-43A8-8E93-9A72D4114226}" presName="compNode" presStyleCnt="0"/>
      <dgm:spPr/>
    </dgm:pt>
    <dgm:pt modelId="{7782CDDA-56F5-4696-ADBA-1071DAACABA7}" type="pres">
      <dgm:prSet presAssocID="{C3E1F37A-0904-43A8-8E93-9A72D4114226}" presName="bgRect" presStyleLbl="bgShp" presStyleIdx="0" presStyleCnt="3"/>
      <dgm:spPr>
        <a:solidFill>
          <a:schemeClr val="tx2">
            <a:lumMod val="50000"/>
          </a:schemeClr>
        </a:solidFill>
      </dgm:spPr>
    </dgm:pt>
    <dgm:pt modelId="{AD77D79B-A5EB-4E99-86C1-5F7159938957}" type="pres">
      <dgm:prSet presAssocID="{C3E1F37A-0904-43A8-8E93-9A72D411422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3C962292-0C0D-4016-BC08-118EA3A24072}" type="pres">
      <dgm:prSet presAssocID="{C3E1F37A-0904-43A8-8E93-9A72D4114226}" presName="spaceRect" presStyleCnt="0"/>
      <dgm:spPr/>
    </dgm:pt>
    <dgm:pt modelId="{5CF7A01D-E774-4256-B104-06AC239D1CC5}" type="pres">
      <dgm:prSet presAssocID="{C3E1F37A-0904-43A8-8E93-9A72D4114226}" presName="parTx" presStyleLbl="revTx" presStyleIdx="0" presStyleCnt="3">
        <dgm:presLayoutVars>
          <dgm:chMax val="0"/>
          <dgm:chPref val="0"/>
        </dgm:presLayoutVars>
      </dgm:prSet>
      <dgm:spPr/>
    </dgm:pt>
    <dgm:pt modelId="{ABD21CCC-836B-4ABD-9C10-34ED59649401}" type="pres">
      <dgm:prSet presAssocID="{5E9263F1-6D44-4A98-8C4B-E997E6BED39E}" presName="sibTrans" presStyleCnt="0"/>
      <dgm:spPr/>
    </dgm:pt>
    <dgm:pt modelId="{2157F25C-1488-4E5F-B214-014967585724}" type="pres">
      <dgm:prSet presAssocID="{255B52BF-F487-45B9-BE08-49A89F16103E}" presName="compNode" presStyleCnt="0"/>
      <dgm:spPr/>
    </dgm:pt>
    <dgm:pt modelId="{8E9F6613-D0ED-4334-B13E-5DA56AB74A72}" type="pres">
      <dgm:prSet presAssocID="{255B52BF-F487-45B9-BE08-49A89F16103E}" presName="bgRect" presStyleLbl="bgShp" presStyleIdx="1" presStyleCnt="3" custLinFactNeighborX="1024" custLinFactNeighborY="3122"/>
      <dgm:spPr>
        <a:solidFill>
          <a:schemeClr val="tx2">
            <a:lumMod val="50000"/>
          </a:schemeClr>
        </a:solidFill>
      </dgm:spPr>
    </dgm:pt>
    <dgm:pt modelId="{6FBA5F1F-6A68-430A-A496-AC9E8C806C06}" type="pres">
      <dgm:prSet presAssocID="{255B52BF-F487-45B9-BE08-49A89F16103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C4A09215-16C3-4E26-B663-2210134B63EF}" type="pres">
      <dgm:prSet presAssocID="{255B52BF-F487-45B9-BE08-49A89F16103E}" presName="spaceRect" presStyleCnt="0"/>
      <dgm:spPr/>
    </dgm:pt>
    <dgm:pt modelId="{3DDE5F82-8092-4662-A987-3B6238B685FE}" type="pres">
      <dgm:prSet presAssocID="{255B52BF-F487-45B9-BE08-49A89F16103E}" presName="parTx" presStyleLbl="revTx" presStyleIdx="1" presStyleCnt="3">
        <dgm:presLayoutVars>
          <dgm:chMax val="0"/>
          <dgm:chPref val="0"/>
        </dgm:presLayoutVars>
      </dgm:prSet>
      <dgm:spPr/>
    </dgm:pt>
    <dgm:pt modelId="{371ED38F-D267-44E8-8C52-ADFA73C4BF4C}" type="pres">
      <dgm:prSet presAssocID="{0ABB470A-0143-409A-B67E-1D583F31E856}" presName="sibTrans" presStyleCnt="0"/>
      <dgm:spPr/>
    </dgm:pt>
    <dgm:pt modelId="{3D08B0AC-E846-48E8-8C56-CA4AE7178F52}" type="pres">
      <dgm:prSet presAssocID="{87C19FC7-312E-4A9B-A75F-62E99DA6189D}" presName="compNode" presStyleCnt="0"/>
      <dgm:spPr/>
    </dgm:pt>
    <dgm:pt modelId="{AC5E87FF-0EEE-48AA-BCAB-703D9AF25F6C}" type="pres">
      <dgm:prSet presAssocID="{87C19FC7-312E-4A9B-A75F-62E99DA6189D}" presName="bgRect" presStyleLbl="bgShp" presStyleIdx="2" presStyleCnt="3" custLinFactNeighborY="-3115"/>
      <dgm:spPr>
        <a:solidFill>
          <a:schemeClr val="tx2">
            <a:lumMod val="50000"/>
          </a:schemeClr>
        </a:solidFill>
      </dgm:spPr>
    </dgm:pt>
    <dgm:pt modelId="{DC9AADBB-8E49-4F7F-A89F-E27CF77986B3}" type="pres">
      <dgm:prSet presAssocID="{87C19FC7-312E-4A9B-A75F-62E99DA6189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rtgage with solid fill"/>
        </a:ext>
      </dgm:extLst>
    </dgm:pt>
    <dgm:pt modelId="{A328F42C-2866-454C-B645-6F021EBE4E86}" type="pres">
      <dgm:prSet presAssocID="{87C19FC7-312E-4A9B-A75F-62E99DA6189D}" presName="spaceRect" presStyleCnt="0"/>
      <dgm:spPr/>
    </dgm:pt>
    <dgm:pt modelId="{4B58691A-8DDA-4E2F-BB5E-DCD149173612}" type="pres">
      <dgm:prSet presAssocID="{87C19FC7-312E-4A9B-A75F-62E99DA6189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9529422-1D56-4E94-B649-ABE84202C86B}" type="presOf" srcId="{C3E1F37A-0904-43A8-8E93-9A72D4114226}" destId="{5CF7A01D-E774-4256-B104-06AC239D1CC5}" srcOrd="0" destOrd="0" presId="urn:microsoft.com/office/officeart/2018/2/layout/IconVerticalSolidList"/>
    <dgm:cxn modelId="{61016566-CBB7-4799-AF4B-A3F7A7B9467F}" type="presOf" srcId="{255B52BF-F487-45B9-BE08-49A89F16103E}" destId="{3DDE5F82-8092-4662-A987-3B6238B685FE}" srcOrd="0" destOrd="0" presId="urn:microsoft.com/office/officeart/2018/2/layout/IconVerticalSolidList"/>
    <dgm:cxn modelId="{3275E551-0D68-4B1D-B49A-4D742FE9AA7F}" type="presOf" srcId="{87C19FC7-312E-4A9B-A75F-62E99DA6189D}" destId="{4B58691A-8DDA-4E2F-BB5E-DCD149173612}" srcOrd="0" destOrd="0" presId="urn:microsoft.com/office/officeart/2018/2/layout/IconVerticalSolidList"/>
    <dgm:cxn modelId="{B327A18F-50A9-4151-84CD-8FFB2EAFC28D}" srcId="{302992D2-ABC5-458D-BDC9-A9E781C7D4AB}" destId="{255B52BF-F487-45B9-BE08-49A89F16103E}" srcOrd="1" destOrd="0" parTransId="{F2A7B9EB-E569-41C3-B3BD-BF597CD18FF8}" sibTransId="{0ABB470A-0143-409A-B67E-1D583F31E856}"/>
    <dgm:cxn modelId="{C88098D8-0B0D-4FB9-B42E-4F07A150268F}" type="presOf" srcId="{302992D2-ABC5-458D-BDC9-A9E781C7D4AB}" destId="{099050BE-6303-497F-BAFB-F5F9280AD5F7}" srcOrd="0" destOrd="0" presId="urn:microsoft.com/office/officeart/2018/2/layout/IconVerticalSolidList"/>
    <dgm:cxn modelId="{D380FFDC-AF6E-4F02-81B5-62AF0965F3DD}" srcId="{302992D2-ABC5-458D-BDC9-A9E781C7D4AB}" destId="{87C19FC7-312E-4A9B-A75F-62E99DA6189D}" srcOrd="2" destOrd="0" parTransId="{3E135DD8-A612-4AE9-99AF-762E8C49A543}" sibTransId="{381BD19E-76EC-491D-BCC1-6A3657074B5C}"/>
    <dgm:cxn modelId="{287CC8E9-151F-4E82-A30D-37B81E92695D}" srcId="{302992D2-ABC5-458D-BDC9-A9E781C7D4AB}" destId="{C3E1F37A-0904-43A8-8E93-9A72D4114226}" srcOrd="0" destOrd="0" parTransId="{09B439BB-5D13-4251-9147-C337817F54AD}" sibTransId="{5E9263F1-6D44-4A98-8C4B-E997E6BED39E}"/>
    <dgm:cxn modelId="{CA3658DE-2905-4BE6-968E-6C8A17A1F971}" type="presParOf" srcId="{099050BE-6303-497F-BAFB-F5F9280AD5F7}" destId="{2992FD75-3E1E-4180-AB48-4DD12FFE59AE}" srcOrd="0" destOrd="0" presId="urn:microsoft.com/office/officeart/2018/2/layout/IconVerticalSolidList"/>
    <dgm:cxn modelId="{910582A5-95D4-439D-9AC6-4197DB550E31}" type="presParOf" srcId="{2992FD75-3E1E-4180-AB48-4DD12FFE59AE}" destId="{7782CDDA-56F5-4696-ADBA-1071DAACABA7}" srcOrd="0" destOrd="0" presId="urn:microsoft.com/office/officeart/2018/2/layout/IconVerticalSolidList"/>
    <dgm:cxn modelId="{F176570E-3191-43E5-98BE-BF5C83E1F944}" type="presParOf" srcId="{2992FD75-3E1E-4180-AB48-4DD12FFE59AE}" destId="{AD77D79B-A5EB-4E99-86C1-5F7159938957}" srcOrd="1" destOrd="0" presId="urn:microsoft.com/office/officeart/2018/2/layout/IconVerticalSolidList"/>
    <dgm:cxn modelId="{E94B5A1A-4C8A-4836-8A18-2CB34881556F}" type="presParOf" srcId="{2992FD75-3E1E-4180-AB48-4DD12FFE59AE}" destId="{3C962292-0C0D-4016-BC08-118EA3A24072}" srcOrd="2" destOrd="0" presId="urn:microsoft.com/office/officeart/2018/2/layout/IconVerticalSolidList"/>
    <dgm:cxn modelId="{83EA67F8-EDEC-4CA2-8D3B-B7A7A1618012}" type="presParOf" srcId="{2992FD75-3E1E-4180-AB48-4DD12FFE59AE}" destId="{5CF7A01D-E774-4256-B104-06AC239D1CC5}" srcOrd="3" destOrd="0" presId="urn:microsoft.com/office/officeart/2018/2/layout/IconVerticalSolidList"/>
    <dgm:cxn modelId="{52BCA7A3-3F94-460B-BF13-9EC1A238CFBF}" type="presParOf" srcId="{099050BE-6303-497F-BAFB-F5F9280AD5F7}" destId="{ABD21CCC-836B-4ABD-9C10-34ED59649401}" srcOrd="1" destOrd="0" presId="urn:microsoft.com/office/officeart/2018/2/layout/IconVerticalSolidList"/>
    <dgm:cxn modelId="{089D8044-657E-4984-97A9-5323A2966D70}" type="presParOf" srcId="{099050BE-6303-497F-BAFB-F5F9280AD5F7}" destId="{2157F25C-1488-4E5F-B214-014967585724}" srcOrd="2" destOrd="0" presId="urn:microsoft.com/office/officeart/2018/2/layout/IconVerticalSolidList"/>
    <dgm:cxn modelId="{61A76C27-FFD2-4E0D-A28D-B46F0A23F65B}" type="presParOf" srcId="{2157F25C-1488-4E5F-B214-014967585724}" destId="{8E9F6613-D0ED-4334-B13E-5DA56AB74A72}" srcOrd="0" destOrd="0" presId="urn:microsoft.com/office/officeart/2018/2/layout/IconVerticalSolidList"/>
    <dgm:cxn modelId="{80C4CF20-9D14-4ACC-9B5F-77400D9ED352}" type="presParOf" srcId="{2157F25C-1488-4E5F-B214-014967585724}" destId="{6FBA5F1F-6A68-430A-A496-AC9E8C806C06}" srcOrd="1" destOrd="0" presId="urn:microsoft.com/office/officeart/2018/2/layout/IconVerticalSolidList"/>
    <dgm:cxn modelId="{F79A1066-BB9A-435D-9656-4055AF1E2D4E}" type="presParOf" srcId="{2157F25C-1488-4E5F-B214-014967585724}" destId="{C4A09215-16C3-4E26-B663-2210134B63EF}" srcOrd="2" destOrd="0" presId="urn:microsoft.com/office/officeart/2018/2/layout/IconVerticalSolidList"/>
    <dgm:cxn modelId="{3FF5EBE6-7316-4103-A265-B572074C7FBC}" type="presParOf" srcId="{2157F25C-1488-4E5F-B214-014967585724}" destId="{3DDE5F82-8092-4662-A987-3B6238B685FE}" srcOrd="3" destOrd="0" presId="urn:microsoft.com/office/officeart/2018/2/layout/IconVerticalSolidList"/>
    <dgm:cxn modelId="{58ECE188-26B6-4B4B-96ED-2D3813E5FE4E}" type="presParOf" srcId="{099050BE-6303-497F-BAFB-F5F9280AD5F7}" destId="{371ED38F-D267-44E8-8C52-ADFA73C4BF4C}" srcOrd="3" destOrd="0" presId="urn:microsoft.com/office/officeart/2018/2/layout/IconVerticalSolidList"/>
    <dgm:cxn modelId="{2C66B6A7-EAD4-45CD-899D-824A92AB8B00}" type="presParOf" srcId="{099050BE-6303-497F-BAFB-F5F9280AD5F7}" destId="{3D08B0AC-E846-48E8-8C56-CA4AE7178F52}" srcOrd="4" destOrd="0" presId="urn:microsoft.com/office/officeart/2018/2/layout/IconVerticalSolidList"/>
    <dgm:cxn modelId="{B0F0D322-3020-4BE0-8101-C7C538C2BC04}" type="presParOf" srcId="{3D08B0AC-E846-48E8-8C56-CA4AE7178F52}" destId="{AC5E87FF-0EEE-48AA-BCAB-703D9AF25F6C}" srcOrd="0" destOrd="0" presId="urn:microsoft.com/office/officeart/2018/2/layout/IconVerticalSolidList"/>
    <dgm:cxn modelId="{F2970C0E-04E0-4943-96AE-1665F044E85C}" type="presParOf" srcId="{3D08B0AC-E846-48E8-8C56-CA4AE7178F52}" destId="{DC9AADBB-8E49-4F7F-A89F-E27CF77986B3}" srcOrd="1" destOrd="0" presId="urn:microsoft.com/office/officeart/2018/2/layout/IconVerticalSolidList"/>
    <dgm:cxn modelId="{2B964F31-A4B9-4EB8-AE69-7952F3BBC673}" type="presParOf" srcId="{3D08B0AC-E846-48E8-8C56-CA4AE7178F52}" destId="{A328F42C-2866-454C-B645-6F021EBE4E86}" srcOrd="2" destOrd="0" presId="urn:microsoft.com/office/officeart/2018/2/layout/IconVerticalSolidList"/>
    <dgm:cxn modelId="{B0CC596E-16DA-4464-81C4-8DFACCA5A58F}" type="presParOf" srcId="{3D08B0AC-E846-48E8-8C56-CA4AE7178F52}" destId="{4B58691A-8DDA-4E2F-BB5E-DCD14917361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82CDDA-56F5-4696-ADBA-1071DAACABA7}">
      <dsp:nvSpPr>
        <dsp:cNvPr id="0" name=""/>
        <dsp:cNvSpPr/>
      </dsp:nvSpPr>
      <dsp:spPr>
        <a:xfrm>
          <a:off x="0" y="571"/>
          <a:ext cx="10824353" cy="1336365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77D79B-A5EB-4E99-86C1-5F7159938957}">
      <dsp:nvSpPr>
        <dsp:cNvPr id="0" name=""/>
        <dsp:cNvSpPr/>
      </dsp:nvSpPr>
      <dsp:spPr>
        <a:xfrm>
          <a:off x="404250" y="301253"/>
          <a:ext cx="735000" cy="735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F7A01D-E774-4256-B104-06AC239D1CC5}">
      <dsp:nvSpPr>
        <dsp:cNvPr id="0" name=""/>
        <dsp:cNvSpPr/>
      </dsp:nvSpPr>
      <dsp:spPr>
        <a:xfrm>
          <a:off x="1543501" y="571"/>
          <a:ext cx="9280852" cy="1336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432" tIns="141432" rIns="141432" bIns="14143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Loan program to help small businesses keep operating and maintain their workforce employed during the COVID-19 crisis.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$953 billion </a:t>
          </a:r>
        </a:p>
      </dsp:txBody>
      <dsp:txXfrm>
        <a:off x="1543501" y="571"/>
        <a:ext cx="9280852" cy="1336365"/>
      </dsp:txXfrm>
    </dsp:sp>
    <dsp:sp modelId="{8E9F6613-D0ED-4334-B13E-5DA56AB74A72}">
      <dsp:nvSpPr>
        <dsp:cNvPr id="0" name=""/>
        <dsp:cNvSpPr/>
      </dsp:nvSpPr>
      <dsp:spPr>
        <a:xfrm>
          <a:off x="0" y="1712748"/>
          <a:ext cx="10824353" cy="1336365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BA5F1F-6A68-430A-A496-AC9E8C806C06}">
      <dsp:nvSpPr>
        <dsp:cNvPr id="0" name=""/>
        <dsp:cNvSpPr/>
      </dsp:nvSpPr>
      <dsp:spPr>
        <a:xfrm>
          <a:off x="404250" y="1971709"/>
          <a:ext cx="735000" cy="735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DE5F82-8092-4662-A987-3B6238B685FE}">
      <dsp:nvSpPr>
        <dsp:cNvPr id="0" name=""/>
        <dsp:cNvSpPr/>
      </dsp:nvSpPr>
      <dsp:spPr>
        <a:xfrm>
          <a:off x="1543501" y="1671027"/>
          <a:ext cx="9280852" cy="1336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432" tIns="141432" rIns="141432" bIns="14143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solidFill>
                <a:schemeClr val="bg1"/>
              </a:solidFill>
              <a:effectLst/>
            </a:rPr>
            <a:t>No collateral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>
              <a:solidFill>
                <a:schemeClr val="bg1"/>
              </a:solidFill>
            </a:rPr>
            <a:t>No fees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>
              <a:solidFill>
                <a:schemeClr val="bg1"/>
              </a:solidFill>
            </a:rPr>
            <a:t>Low-interest loans (1%)</a:t>
          </a:r>
          <a:r>
            <a:rPr lang="en-US" sz="1800" b="0" i="0" kern="1200" dirty="0">
              <a:solidFill>
                <a:schemeClr val="bg1"/>
              </a:solidFill>
              <a:effectLst/>
              <a:latin typeface="SourceSansPro"/>
            </a:rPr>
            <a:t> 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1543501" y="1671027"/>
        <a:ext cx="9280852" cy="1336365"/>
      </dsp:txXfrm>
    </dsp:sp>
    <dsp:sp modelId="{AC5E87FF-0EEE-48AA-BCAB-703D9AF25F6C}">
      <dsp:nvSpPr>
        <dsp:cNvPr id="0" name=""/>
        <dsp:cNvSpPr/>
      </dsp:nvSpPr>
      <dsp:spPr>
        <a:xfrm>
          <a:off x="0" y="3299856"/>
          <a:ext cx="10824353" cy="1336365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9AADBB-8E49-4F7F-A89F-E27CF77986B3}">
      <dsp:nvSpPr>
        <dsp:cNvPr id="0" name=""/>
        <dsp:cNvSpPr/>
      </dsp:nvSpPr>
      <dsp:spPr>
        <a:xfrm>
          <a:off x="404250" y="3642165"/>
          <a:ext cx="735000" cy="735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58691A-8DDA-4E2F-BB5E-DCD149173612}">
      <dsp:nvSpPr>
        <dsp:cNvPr id="0" name=""/>
        <dsp:cNvSpPr/>
      </dsp:nvSpPr>
      <dsp:spPr>
        <a:xfrm>
          <a:off x="1543501" y="3341483"/>
          <a:ext cx="9280852" cy="1336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432" tIns="141432" rIns="141432" bIns="14143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Designed to be forgiven </a:t>
          </a:r>
          <a:r>
            <a:rPr lang="en-US" sz="1800" b="0" i="0" kern="1200" dirty="0"/>
            <a:t>if the funds were used for eligible expenses and the borrower met certain requirements</a:t>
          </a:r>
          <a:endParaRPr lang="en-US" sz="1800" kern="1200" dirty="0"/>
        </a:p>
      </dsp:txBody>
      <dsp:txXfrm>
        <a:off x="1543501" y="3341483"/>
        <a:ext cx="9280852" cy="13363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CDFB5-4850-4352-A015-B1A8B1159E67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7D2A6-C28C-4D50-A14A-ED6637B826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370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51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53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027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51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000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76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39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25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23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315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44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83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82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21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04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A7D2A6-C28C-4D50-A14A-ED6637B826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120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026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721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24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903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05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033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639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152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141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473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919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ospinadian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hyperlink" Target="https://public.tableau.com/app/profile/diana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opublica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386F421-0BE4-3A91-08D4-EE621B34739B}"/>
              </a:ext>
            </a:extLst>
          </p:cNvPr>
          <p:cNvSpPr txBox="1"/>
          <p:nvPr/>
        </p:nvSpPr>
        <p:spPr>
          <a:xfrm>
            <a:off x="877019" y="5060000"/>
            <a:ext cx="1105906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Berlin Sans FB" panose="020E0602020502020306" pitchFamily="34" charset="0"/>
              </a:rPr>
              <a:t>KEEPING SMALL BUSINESSES AFLOAT: </a:t>
            </a:r>
          </a:p>
          <a:p>
            <a:r>
              <a:rPr lang="en-US" sz="3200" dirty="0">
                <a:solidFill>
                  <a:schemeClr val="accent1"/>
                </a:solidFill>
                <a:latin typeface="Berlin Sans FB" panose="020E0602020502020306" pitchFamily="34" charset="0"/>
              </a:rPr>
              <a:t>AN ANALYSIS OF THE PAYCHECK PROTECTION PROGRAM</a:t>
            </a:r>
            <a:endParaRPr lang="en-US" sz="4800" dirty="0">
              <a:solidFill>
                <a:schemeClr val="accen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73E1EC-E5CB-C7AB-496C-10828DA16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049" y="2972794"/>
            <a:ext cx="4290205" cy="17871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F807F5-0953-B224-AE84-A9418875F3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-34743"/>
            <a:ext cx="3820433" cy="20561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64B38D-1970-28EC-EBB3-11E08E8078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0430" y="-34743"/>
            <a:ext cx="3813783" cy="2975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D5878A-8CE5-19A3-4C58-0C4214E9B8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1726" y="-34743"/>
            <a:ext cx="4517528" cy="30116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4A3EC9-AF2D-53B1-4951-FCC7C5B1BD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2013572"/>
            <a:ext cx="3820433" cy="27495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492022-0A8D-E097-5B57-3CEA73D89B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20432" y="2975950"/>
            <a:ext cx="4098617" cy="178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10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BF389B5-5B9F-CE99-79E3-DFAD219CB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899" y="1295846"/>
            <a:ext cx="3970739" cy="250763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Number of Loans for Businesses in HUB Zone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2020 vs 2021</a:t>
            </a:r>
            <a:endParaRPr lang="en-US" sz="40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A118C4-32A6-466D-8453-BA738103A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2536" y="0"/>
            <a:ext cx="673946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9EED56-9AEC-4F31-712F-4B505F00C3D9}"/>
              </a:ext>
            </a:extLst>
          </p:cNvPr>
          <p:cNvSpPr txBox="1"/>
          <p:nvPr/>
        </p:nvSpPr>
        <p:spPr>
          <a:xfrm>
            <a:off x="582737" y="4268910"/>
            <a:ext cx="446297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Historically Underrepresented Business Zone: to promote economic development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A4788D-1BDE-6D14-1C01-0465E179A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939" y="6077451"/>
            <a:ext cx="1872657" cy="78054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C8206F1-521B-6B9D-E7A7-58C1A6A75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1196" y="564083"/>
            <a:ext cx="2822552" cy="528463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09F426E-DDFB-2463-2DF7-ED28B1C5BA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0572" y="564083"/>
            <a:ext cx="2883578" cy="51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000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6E471-2837-5C89-3482-4AE4E5AFA80C}"/>
              </a:ext>
            </a:extLst>
          </p:cNvPr>
          <p:cNvSpPr txBox="1"/>
          <p:nvPr/>
        </p:nvSpPr>
        <p:spPr>
          <a:xfrm>
            <a:off x="1714241" y="398582"/>
            <a:ext cx="876351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Berlin Sans FB" panose="020E0602020502020306" pitchFamily="34" charset="0"/>
              </a:rPr>
              <a:t>Distribution of Loans by Business Size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8F5E09D-AE9E-83BC-C782-90EF46E3E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84" y="1895559"/>
            <a:ext cx="5318515" cy="444924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AF684D4-F918-3423-56F2-2090B6417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9770" y="1895559"/>
            <a:ext cx="5318515" cy="444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37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0BD8B7-197C-8A55-86FE-7B686104D5B3}"/>
              </a:ext>
            </a:extLst>
          </p:cNvPr>
          <p:cNvSpPr txBox="1"/>
          <p:nvPr/>
        </p:nvSpPr>
        <p:spPr>
          <a:xfrm>
            <a:off x="1256892" y="1501256"/>
            <a:ext cx="251448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Berlin Sans FB" panose="020E0602020502020306" pitchFamily="34" charset="0"/>
              </a:rPr>
              <a:t>Total Number of Businesses Pre to Post </a:t>
            </a:r>
          </a:p>
          <a:p>
            <a:pPr algn="ctr"/>
            <a:r>
              <a:rPr lang="en-US" sz="4000" dirty="0">
                <a:latin typeface="Berlin Sans FB" panose="020E0602020502020306" pitchFamily="34" charset="0"/>
              </a:rPr>
              <a:t>Pandemic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D859876-17FD-7489-6A2E-47892D664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814" y="1185549"/>
            <a:ext cx="6598294" cy="44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7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330" y="2080565"/>
            <a:ext cx="9607160" cy="4777435"/>
          </a:xfrm>
        </p:spPr>
        <p:txBody>
          <a:bodyPr vert="horz" lIns="91440" tIns="45720" rIns="91440" bIns="45720" rtlCol="0" anchor="b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The program provided financial relief to over 11 million businesses across the US. </a:t>
            </a:r>
            <a:br>
              <a:rPr lang="en-US" sz="18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18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While larger loans had a good reach among small businesses at 77%, small loans outperformed significantly with a reach of 99.7%</a:t>
            </a: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Although small loans had a lower reach in hub zones (23%), when comparing 2020 to 2021 there was an 11% increase, from 23% to 34%. For large loans, the reach in hub zones was 26%, with a more modest 3% increase in reach from 2020 to 2021.</a:t>
            </a: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en-US" sz="1800" b="0" dirty="0">
                <a:solidFill>
                  <a:schemeClr val="bg1"/>
                </a:solidFill>
                <a:effectLst/>
                <a:latin typeface="+mn-lt"/>
              </a:rPr>
              <a:t>For 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LMI businesses, </a:t>
            </a:r>
            <a:r>
              <a:rPr lang="en-US" sz="1800" i="0" u="none" strike="noStrike" dirty="0">
                <a:solidFill>
                  <a:schemeClr val="bg1"/>
                </a:solidFill>
                <a:latin typeface="+mn-lt"/>
              </a:rPr>
              <a:t>s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mall loans had a 23% reach, when comparing 2020 to 2021 there was an 8% increase, from 23% to 27%. For large loans, the reach in LMI businesses was 27%, with a 1% decrease in reach from 2020 to 2021.</a:t>
            </a: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br>
              <a:rPr lang="en-US" sz="1800" b="0" dirty="0">
                <a:solidFill>
                  <a:schemeClr val="bg1"/>
                </a:solidFill>
                <a:effectLst/>
                <a:latin typeface="+mn-lt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n-lt"/>
              </a:rPr>
              <a:t>Furthermore, the total number of businesses increased post-pandemic, indicating that the aid received possibly helped prevent a more severe crisis.</a:t>
            </a:r>
            <a:br>
              <a:rPr lang="en-US" sz="800" b="0" dirty="0">
                <a:effectLst/>
              </a:rPr>
            </a:br>
            <a:br>
              <a:rPr lang="en-US" sz="800" dirty="0"/>
            </a:br>
            <a:br>
              <a:rPr lang="en-US" sz="22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200" cap="none" spc="0" dirty="0">
                <a:solidFill>
                  <a:schemeClr val="bg1"/>
                </a:solidFill>
                <a:latin typeface="+mn-lt"/>
              </a:rPr>
            </a:br>
            <a:br>
              <a:rPr lang="en-US" sz="2200" dirty="0">
                <a:solidFill>
                  <a:schemeClr val="bg1"/>
                </a:solidFill>
                <a:latin typeface="+mn-lt"/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3046879" y="1190273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391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9" y="2120179"/>
            <a:ext cx="9607160" cy="26176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fontAlgn="base">
              <a:spcBef>
                <a:spcPts val="0"/>
              </a:spcBef>
            </a:pP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2800" dirty="0">
                <a:solidFill>
                  <a:schemeClr val="bg1"/>
                </a:solidFill>
              </a:rPr>
            </a:br>
            <a:br>
              <a:rPr lang="en-US" sz="3100" dirty="0">
                <a:solidFill>
                  <a:schemeClr val="bg1"/>
                </a:solidFill>
                <a:latin typeface="+mn-lt"/>
              </a:rPr>
            </a:br>
            <a:r>
              <a:rPr lang="en-US" sz="3100" dirty="0">
                <a:solidFill>
                  <a:schemeClr val="bg1"/>
                </a:solidFill>
                <a:latin typeface="+mn-lt"/>
              </a:rPr>
              <a:t>C</a:t>
            </a:r>
            <a: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  <a:t>onduct a deeper analysis of loan distribution among minority-owned businesses based on factors such as race, gender, and veteran status. </a:t>
            </a:r>
            <a:b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</a:br>
            <a:b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</a:br>
            <a:r>
              <a:rPr lang="en-US" sz="3100" b="0" i="0" dirty="0">
                <a:solidFill>
                  <a:srgbClr val="D1D5DB"/>
                </a:solidFill>
                <a:effectLst/>
                <a:latin typeface="+mn-lt"/>
              </a:rPr>
              <a:t>Additionally, evaluating whether capping the loan amount would make the program more effective.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3046879" y="1249567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117997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EBAE0B-DD72-4094-8934-3B46A9142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CE77-A93E-E38C-77C4-A4285FB43F06}"/>
              </a:ext>
            </a:extLst>
          </p:cNvPr>
          <p:cNvSpPr txBox="1"/>
          <p:nvPr/>
        </p:nvSpPr>
        <p:spPr>
          <a:xfrm>
            <a:off x="5523302" y="1548352"/>
            <a:ext cx="6098344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erlin Sans FB" panose="020E0602020502020306" pitchFamily="34" charset="0"/>
              </a:rPr>
              <a:t>Diana Ospina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endParaRPr lang="en-US" sz="28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https://www.linkedin.com/in/ospinadiana</a:t>
            </a:r>
            <a:endParaRPr lang="en-US" sz="24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u="sng" dirty="0">
                <a:solidFill>
                  <a:schemeClr val="bg1"/>
                </a:solidFill>
                <a:latin typeface="Berlin Sans FB" panose="020E0602020502020306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https://public.tableau.com/app/profile/diana</a:t>
            </a: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.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ospina/viz/PPP2_16830633847430/Dashboard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InGeneral</a:t>
            </a:r>
            <a:endParaRPr lang="en-US" sz="1800" dirty="0">
              <a:solidFill>
                <a:schemeClr val="bg1"/>
              </a:solidFill>
              <a:latin typeface="Berlin Sans FB" panose="020E0602020502020306" pitchFamily="34" charset="0"/>
            </a:endParaRPr>
          </a:p>
          <a:p>
            <a:pPr algn="ctr"/>
            <a:endParaRPr lang="en-US" sz="18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3CB589-1D42-F31E-F4BC-D8DE4BA6D3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654" b="5155"/>
          <a:stretch/>
        </p:blipFill>
        <p:spPr>
          <a:xfrm>
            <a:off x="570354" y="1092358"/>
            <a:ext cx="4562222" cy="467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581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ACD5C47-2AF8-821A-548C-9BBE3B024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889" y="2771745"/>
            <a:ext cx="9607160" cy="277942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  <a:latin typeface="Berlin Sans FB" panose="020E0602020502020306" pitchFamily="34" charset="0"/>
              </a:rPr>
              <a:t>SPECIAL THANKS</a:t>
            </a: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br>
              <a:rPr lang="en-US" sz="5000" dirty="0">
                <a:solidFill>
                  <a:srgbClr val="FFFFFF"/>
                </a:solidFill>
              </a:rPr>
            </a:br>
            <a:endParaRPr lang="en-US" sz="5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766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A6A9A-A71F-1B21-C53D-AC90DE845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8780" y="2406178"/>
            <a:ext cx="2336878" cy="3290285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Overview</a:t>
            </a:r>
            <a:br>
              <a:rPr lang="en-US" sz="2800" dirty="0"/>
            </a:br>
            <a:r>
              <a:rPr lang="en-US" sz="2800" dirty="0"/>
              <a:t>Controversy</a:t>
            </a:r>
            <a:r>
              <a:rPr lang="en-US" sz="2800" dirty="0">
                <a:solidFill>
                  <a:schemeClr val="accent1"/>
                </a:solidFill>
              </a:rPr>
              <a:t>O</a:t>
            </a:r>
            <a:r>
              <a:rPr lang="en-US" sz="2800" dirty="0"/>
              <a:t>Objective</a:t>
            </a:r>
            <a:br>
              <a:rPr lang="en-US" sz="2800" dirty="0"/>
            </a:br>
            <a:r>
              <a:rPr lang="en-US" sz="2800" dirty="0"/>
              <a:t>Methods</a:t>
            </a:r>
            <a:br>
              <a:rPr lang="en-US" sz="2800" dirty="0"/>
            </a:br>
            <a:r>
              <a:rPr lang="en-US" sz="2800" dirty="0"/>
              <a:t>Analysis</a:t>
            </a:r>
            <a:br>
              <a:rPr lang="en-US" sz="2800" dirty="0"/>
            </a:br>
            <a:r>
              <a:rPr lang="en-US" sz="2800" dirty="0"/>
              <a:t>Conclusion</a:t>
            </a:r>
            <a:br>
              <a:rPr lang="en-US" sz="2800" dirty="0"/>
            </a:br>
            <a:r>
              <a:rPr lang="en-US" sz="2800" dirty="0"/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7E4D14-AB6F-6A6A-C1D2-97A91F39D46A}"/>
              </a:ext>
            </a:extLst>
          </p:cNvPr>
          <p:cNvSpPr txBox="1"/>
          <p:nvPr/>
        </p:nvSpPr>
        <p:spPr>
          <a:xfrm>
            <a:off x="2928099" y="1222889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521990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8E3FF-63BB-ACDD-CFE8-BF11C90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821" y="32122"/>
            <a:ext cx="10496550" cy="1295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PAYCHECK PROTECTION PROGRAM</a:t>
            </a:r>
            <a:endParaRPr lang="en-US" sz="4800" kern="1200" dirty="0">
              <a:latin typeface="Berlin Sans FB" panose="020E0602020502020306" pitchFamily="34" charset="0"/>
            </a:endParaRPr>
          </a:p>
        </p:txBody>
      </p:sp>
      <p:graphicFrame>
        <p:nvGraphicFramePr>
          <p:cNvPr id="6" name="Text Placeholder 3">
            <a:extLst>
              <a:ext uri="{FF2B5EF4-FFF2-40B4-BE49-F238E27FC236}">
                <a16:creationId xmlns:a16="http://schemas.microsoft.com/office/drawing/2014/main" id="{E7E28A82-9426-8AAF-B3E8-D7CDC86A9A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1039974"/>
              </p:ext>
            </p:extLst>
          </p:nvPr>
        </p:nvGraphicFramePr>
        <p:xfrm>
          <a:off x="838821" y="1716258"/>
          <a:ext cx="10824354" cy="46784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8044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9" y="3040920"/>
            <a:ext cx="9607160" cy="330886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100" dirty="0">
                <a:solidFill>
                  <a:srgbClr val="FFFFFF"/>
                </a:solidFill>
                <a:effectLst/>
              </a:rPr>
            </a:br>
            <a:r>
              <a:rPr lang="en-US" sz="3100" dirty="0">
                <a:solidFill>
                  <a:srgbClr val="FFFFFF"/>
                </a:solidFill>
                <a:effectLst/>
              </a:rPr>
              <a:t>Members</a:t>
            </a:r>
            <a:r>
              <a:rPr lang="en-US" sz="3100" dirty="0">
                <a:solidFill>
                  <a:srgbClr val="FFFFFF"/>
                </a:solidFill>
              </a:rPr>
              <a:t> of Congress or s</a:t>
            </a:r>
            <a:r>
              <a:rPr lang="en-US" sz="3100" dirty="0">
                <a:solidFill>
                  <a:srgbClr val="FFFFFF"/>
                </a:solidFill>
                <a:effectLst/>
              </a:rPr>
              <a:t>pouses</a:t>
            </a: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  <a:effectLst/>
              </a:rPr>
              <a:t>Billionaires Kanye West, company Yeezy  &gt; $2M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  <a:effectLst/>
              </a:rPr>
              <a:t>440 public companies were approved for a total of $1.39 B</a:t>
            </a: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100" dirty="0">
                <a:solidFill>
                  <a:srgbClr val="FFFFFF"/>
                </a:solidFill>
                <a:effectLst/>
              </a:rPr>
            </a:br>
            <a:br>
              <a:rPr lang="en-US" sz="3600" dirty="0">
                <a:solidFill>
                  <a:srgbClr val="FFFFFF"/>
                </a:solidFill>
                <a:effectLst/>
              </a:rPr>
            </a:br>
            <a:r>
              <a:rPr lang="en-US" sz="4000" dirty="0">
                <a:solidFill>
                  <a:srgbClr val="FFFFFF"/>
                </a:solidFill>
                <a:effectLst/>
              </a:rPr>
              <a:t>Total: </a:t>
            </a:r>
            <a:r>
              <a:rPr lang="en-US" sz="4000" dirty="0">
                <a:solidFill>
                  <a:srgbClr val="FFFFFF"/>
                </a:solidFill>
              </a:rPr>
              <a:t>1.4 M loans for $64.2 B</a:t>
            </a:r>
            <a:r>
              <a:rPr lang="en-US" sz="4000" dirty="0">
                <a:solidFill>
                  <a:srgbClr val="FFFFFF"/>
                </a:solidFill>
                <a:effectLst/>
              </a:rPr>
              <a:t> </a:t>
            </a:r>
            <a:br>
              <a:rPr lang="en-US" sz="2000" dirty="0">
                <a:solidFill>
                  <a:srgbClr val="FFFFFF"/>
                </a:solidFill>
                <a:effectLst/>
              </a:rPr>
            </a:br>
            <a:br>
              <a:rPr lang="en-US" sz="2000" dirty="0">
                <a:solidFill>
                  <a:srgbClr val="FFFFFF"/>
                </a:solidFill>
                <a:effectLst/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B0706A-FB2E-4BC0-62BB-F99F58159BB6}"/>
              </a:ext>
            </a:extLst>
          </p:cNvPr>
          <p:cNvSpPr txBox="1"/>
          <p:nvPr/>
        </p:nvSpPr>
        <p:spPr>
          <a:xfrm>
            <a:off x="3046879" y="1306826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CONTROVERSY</a:t>
            </a:r>
            <a:r>
              <a:rPr lang="en-US" dirty="0"/>
              <a:t>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568B23F-5558-FE97-68DF-F8381721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380310"/>
            <a:ext cx="10862732" cy="402987"/>
          </a:xfrm>
        </p:spPr>
        <p:txBody>
          <a:bodyPr/>
          <a:lstStyle/>
          <a:p>
            <a:r>
              <a:rPr lang="en-US" sz="1400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www.propublica</a:t>
            </a:r>
            <a:r>
              <a:rPr lang="en-US" sz="1400" dirty="0">
                <a:solidFill>
                  <a:srgbClr val="9454C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n-US" sz="1400" dirty="0">
                <a:solidFill>
                  <a:schemeClr val="accent1">
                    <a:alpha val="8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org</a:t>
            </a:r>
            <a:r>
              <a:rPr lang="en-US" sz="1400" dirty="0">
                <a:solidFill>
                  <a:schemeClr val="accent1">
                    <a:alpha val="80000"/>
                  </a:schemeClr>
                </a:solidFill>
              </a:rPr>
              <a:t>  </a:t>
            </a:r>
          </a:p>
          <a:p>
            <a:r>
              <a:rPr lang="en-US" sz="1400" dirty="0">
                <a:solidFill>
                  <a:schemeClr val="accent1">
                    <a:alpha val="80000"/>
                  </a:schemeClr>
                </a:solidFill>
              </a:rPr>
              <a:t>nypost.com/2020/07/09/firms-tied-to-democratic-reps-their-spouses-got-millions-in-ppp-loans/</a:t>
            </a:r>
          </a:p>
        </p:txBody>
      </p:sp>
    </p:spTree>
    <p:extLst>
      <p:ext uri="{BB962C8B-B14F-4D97-AF65-F5344CB8AC3E}">
        <p14:creationId xmlns:p14="http://schemas.microsoft.com/office/powerpoint/2010/main" val="4106966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B139367-627B-5799-AC6A-4FFA22D6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9" y="2573000"/>
            <a:ext cx="9607160" cy="25316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Examine the impact of the Paycheck Protection Program on vulnerable businesses</a:t>
            </a:r>
            <a:r>
              <a:rPr lang="en-US" sz="3100" dirty="0">
                <a:solidFill>
                  <a:srgbClr val="FFFFFF"/>
                </a:solidFill>
                <a:effectLst/>
              </a:rPr>
              <a:t>, specifically </a:t>
            </a:r>
            <a:r>
              <a:rPr lang="en-US" sz="3100" dirty="0">
                <a:solidFill>
                  <a:srgbClr val="FFFFFF"/>
                </a:solidFill>
              </a:rPr>
              <a:t>businesses</a:t>
            </a:r>
            <a:r>
              <a:rPr lang="en-US" sz="3100" dirty="0">
                <a:solidFill>
                  <a:srgbClr val="FFFFFF"/>
                </a:solidFill>
                <a:effectLst/>
              </a:rPr>
              <a:t> with </a:t>
            </a:r>
            <a:r>
              <a:rPr lang="en-US" sz="3100" dirty="0">
                <a:solidFill>
                  <a:srgbClr val="FFFFFF"/>
                </a:solidFill>
              </a:rPr>
              <a:t>less</a:t>
            </a:r>
            <a:r>
              <a:rPr lang="en-US" sz="3100" dirty="0">
                <a:solidFill>
                  <a:srgbClr val="FFFFFF"/>
                </a:solidFill>
                <a:effectLst/>
              </a:rPr>
              <a:t> than 50 employees and </a:t>
            </a:r>
            <a:r>
              <a:rPr lang="en-US" sz="3100" dirty="0">
                <a:solidFill>
                  <a:srgbClr val="FFFFFF"/>
                </a:solidFill>
              </a:rPr>
              <a:t>businesses</a:t>
            </a:r>
            <a:r>
              <a:rPr lang="en-US" sz="3100" dirty="0">
                <a:solidFill>
                  <a:srgbClr val="FFFFFF"/>
                </a:solidFill>
                <a:effectLst/>
              </a:rPr>
              <a:t> located in underserved areas.</a:t>
            </a:r>
            <a:br>
              <a:rPr lang="en-US" sz="2000" dirty="0">
                <a:solidFill>
                  <a:srgbClr val="FFFFFF"/>
                </a:solidFill>
                <a:effectLst/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3046879" y="1420269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Berlin Sans FB" panose="020E0602020502020306" pitchFamily="34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2623799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8E6EEA-F89B-6C1B-1063-42A92E4F2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2419" y="1274618"/>
            <a:ext cx="9607159" cy="4627430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Berlin Sans FB" panose="020E0602020502020306" pitchFamily="34" charset="0"/>
              </a:rPr>
              <a:t>DATA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data.sba.gov</a:t>
            </a:r>
          </a:p>
          <a:p>
            <a:pPr marL="0" indent="0" algn="ctr">
              <a:buNone/>
            </a:pPr>
            <a:r>
              <a:rPr lang="en-US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census.gov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FFFF"/>
                </a:solidFill>
                <a:latin typeface="+mj-lt"/>
              </a:rPr>
              <a:t>  </a:t>
            </a:r>
            <a:br>
              <a:rPr lang="en-US" dirty="0">
                <a:solidFill>
                  <a:srgbClr val="FFFFFF"/>
                </a:solidFill>
                <a:latin typeface="+mj-lt"/>
              </a:rPr>
            </a:br>
            <a:br>
              <a:rPr lang="en-US" dirty="0">
                <a:solidFill>
                  <a:srgbClr val="FFFFFF"/>
                </a:solidFill>
                <a:latin typeface="+mj-lt"/>
              </a:rPr>
            </a:br>
            <a:r>
              <a:rPr lang="en-US" sz="4800" dirty="0">
                <a:solidFill>
                  <a:srgbClr val="FFFFFF"/>
                </a:solidFill>
                <a:latin typeface="Berlin Sans FB" panose="020E0602020502020306" pitchFamily="34" charset="0"/>
              </a:rPr>
              <a:t>TOOLS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Python: Cleaning and Transformation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Tableau: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2658119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AE5B307-6880-2F2B-BF7C-ED34E4622F38}"/>
              </a:ext>
            </a:extLst>
          </p:cNvPr>
          <p:cNvSpPr/>
          <p:nvPr/>
        </p:nvSpPr>
        <p:spPr>
          <a:xfrm>
            <a:off x="1079465" y="2174789"/>
            <a:ext cx="451433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11,460,472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9ABEFC-A1C1-5E62-3603-6E143D933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4" y="4127199"/>
            <a:ext cx="4514335" cy="9266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9A28604-5B10-4830-28F2-59DD4C2DD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797" y="2162517"/>
            <a:ext cx="4846740" cy="9266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47142F-151D-B549-4393-78B256AA9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1224" y="4127199"/>
            <a:ext cx="4846740" cy="926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F0876B-9DF0-83C8-745D-D962C691A493}"/>
              </a:ext>
            </a:extLst>
          </p:cNvPr>
          <p:cNvSpPr txBox="1"/>
          <p:nvPr/>
        </p:nvSpPr>
        <p:spPr>
          <a:xfrm>
            <a:off x="8099237" y="4184622"/>
            <a:ext cx="21307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$157,271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D2E208-9EBB-C2C5-677D-4B795D1E3C78}"/>
              </a:ext>
            </a:extLst>
          </p:cNvPr>
          <p:cNvSpPr txBox="1"/>
          <p:nvPr/>
        </p:nvSpPr>
        <p:spPr>
          <a:xfrm>
            <a:off x="7191938" y="2271910"/>
            <a:ext cx="3945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$789,663,806,507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C8184E-064C-12EC-4D91-983DF1E0C0CB}"/>
              </a:ext>
            </a:extLst>
          </p:cNvPr>
          <p:cNvSpPr txBox="1"/>
          <p:nvPr/>
        </p:nvSpPr>
        <p:spPr>
          <a:xfrm>
            <a:off x="2011478" y="4236592"/>
            <a:ext cx="25266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$10 Million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299797-5059-E588-752B-A7D73406A1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6009" y="502630"/>
            <a:ext cx="3216924" cy="12060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76F6E4-F1EF-E388-CBA9-EB097A2AD174}"/>
              </a:ext>
            </a:extLst>
          </p:cNvPr>
          <p:cNvSpPr txBox="1"/>
          <p:nvPr/>
        </p:nvSpPr>
        <p:spPr>
          <a:xfrm>
            <a:off x="8049812" y="3198582"/>
            <a:ext cx="2130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Total Amount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F8DEC2-5957-8304-7065-97923D299802}"/>
              </a:ext>
            </a:extLst>
          </p:cNvPr>
          <p:cNvSpPr txBox="1"/>
          <p:nvPr/>
        </p:nvSpPr>
        <p:spPr>
          <a:xfrm>
            <a:off x="2011478" y="3284737"/>
            <a:ext cx="26346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Number of Loans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CE5CD2-1CE8-D2A6-750E-526D5C08760B}"/>
              </a:ext>
            </a:extLst>
          </p:cNvPr>
          <p:cNvSpPr txBox="1"/>
          <p:nvPr/>
        </p:nvSpPr>
        <p:spPr>
          <a:xfrm>
            <a:off x="1854047" y="5221614"/>
            <a:ext cx="33012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Maximum Loan Amount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9DAA85-E64B-9ADE-0C07-F2BECF7649D9}"/>
              </a:ext>
            </a:extLst>
          </p:cNvPr>
          <p:cNvSpPr txBox="1"/>
          <p:nvPr/>
        </p:nvSpPr>
        <p:spPr>
          <a:xfrm>
            <a:off x="7673338" y="5221614"/>
            <a:ext cx="28836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Median Loan Amount</a:t>
            </a:r>
          </a:p>
        </p:txBody>
      </p:sp>
    </p:spTree>
    <p:extLst>
      <p:ext uri="{BB962C8B-B14F-4D97-AF65-F5344CB8AC3E}">
        <p14:creationId xmlns:p14="http://schemas.microsoft.com/office/powerpoint/2010/main" val="405248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/>
      <p:bldP spid="14" grpId="0"/>
      <p:bldP spid="16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97E041-634B-4B3E-8669-42583D956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9825ADD-F95C-4747-9B41-5DB21C28E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5" cy="5571066"/>
          </a:xfrm>
          <a:prstGeom prst="rect">
            <a:avLst/>
          </a:prstGeom>
          <a:solidFill>
            <a:schemeClr val="accent1"/>
          </a:solidFill>
          <a:ln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91A8E-B2BA-467D-BB87-8CFBFB13A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5" y="809244"/>
            <a:ext cx="10579608" cy="5239512"/>
          </a:xfrm>
          <a:prstGeom prst="rect">
            <a:avLst/>
          </a:prstGeom>
          <a:noFill/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E0687-4DDB-8CBF-74C5-A5E87FF18C80}"/>
              </a:ext>
            </a:extLst>
          </p:cNvPr>
          <p:cNvSpPr txBox="1"/>
          <p:nvPr/>
        </p:nvSpPr>
        <p:spPr>
          <a:xfrm>
            <a:off x="6095999" y="1068355"/>
            <a:ext cx="38967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erlin Sans FB" panose="020E0602020502020306" pitchFamily="34" charset="0"/>
              </a:rPr>
              <a:t>Proportion of Loans by Size &amp; Year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41083-45A0-54C3-13D5-A66011BA9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910" y="2500954"/>
            <a:ext cx="5852160" cy="80021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7EC658F-C2E4-310E-F5F1-0148AA16E47D}"/>
              </a:ext>
            </a:extLst>
          </p:cNvPr>
          <p:cNvSpPr txBox="1"/>
          <p:nvPr/>
        </p:nvSpPr>
        <p:spPr>
          <a:xfrm>
            <a:off x="6673369" y="3423838"/>
            <a:ext cx="33193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Loans  &lt; $150K “Small”</a:t>
            </a:r>
          </a:p>
          <a:p>
            <a:r>
              <a:rPr lang="en-US" dirty="0"/>
              <a:t>Total Amount $278,424,351,229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98375A-DF23-7965-D7AF-F7AD50EB6C31}"/>
              </a:ext>
            </a:extLst>
          </p:cNvPr>
          <p:cNvSpPr txBox="1"/>
          <p:nvPr/>
        </p:nvSpPr>
        <p:spPr>
          <a:xfrm>
            <a:off x="6673370" y="5201651"/>
            <a:ext cx="33193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Loans  $150K - $10M “Big” </a:t>
            </a:r>
          </a:p>
          <a:p>
            <a:pPr algn="ctr"/>
            <a:r>
              <a:rPr lang="en-US" dirty="0"/>
              <a:t>Total Amount $511,239,455,278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3DF3E0-BC0B-DD05-1F77-7559533ED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910" y="4379383"/>
            <a:ext cx="5852160" cy="7138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948773-AC78-C53D-FD6C-9D656B2C6CB6}"/>
              </a:ext>
            </a:extLst>
          </p:cNvPr>
          <p:cNvSpPr txBox="1"/>
          <p:nvPr/>
        </p:nvSpPr>
        <p:spPr>
          <a:xfrm>
            <a:off x="1205371" y="1068354"/>
            <a:ext cx="323994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erlin Sans FB" panose="020E0602020502020306" pitchFamily="34" charset="0"/>
              </a:rPr>
              <a:t>Proportion of Loans by Size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5D5A82-5246-7039-416C-278FC9578D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1457" y="2500954"/>
            <a:ext cx="2588452" cy="291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24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BF389B5-5B9F-CE99-79E3-DFAD219CB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899" y="1282630"/>
            <a:ext cx="3970739" cy="250763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Number of Loans for Low to Moderate-Income Businesses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effectLst/>
                <a:latin typeface="Berlin Sans FB" panose="020E0602020502020306" pitchFamily="34" charset="0"/>
              </a:rPr>
              <a:t>2020 vs 2021</a:t>
            </a:r>
            <a:endParaRPr lang="en-US" sz="40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A118C4-32A6-466D-8453-BA738103A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2536" y="0"/>
            <a:ext cx="673946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5C78A7-A301-4B31-C8E7-E047DCA9D089}"/>
              </a:ext>
            </a:extLst>
          </p:cNvPr>
          <p:cNvSpPr txBox="1"/>
          <p:nvPr/>
        </p:nvSpPr>
        <p:spPr>
          <a:xfrm>
            <a:off x="216134" y="4321886"/>
            <a:ext cx="48666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Income below 80% median income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9907223-AFF5-3ADC-228B-0A780A58D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941"/>
          <a:stretch/>
        </p:blipFill>
        <p:spPr>
          <a:xfrm>
            <a:off x="8020043" y="6039001"/>
            <a:ext cx="1503519" cy="81899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60D718B-A02A-CC56-966A-D888065ED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0704" y="473535"/>
            <a:ext cx="2962913" cy="54076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73866C-4F22-6005-4A1F-C2F1EE1FF3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3910" y="473536"/>
            <a:ext cx="3039289" cy="540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95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tropolitan">
  <a:themeElements>
    <a:clrScheme name="Custom 26">
      <a:dk1>
        <a:srgbClr val="FFFFFF"/>
      </a:dk1>
      <a:lt1>
        <a:srgbClr val="FFFFFF"/>
      </a:lt1>
      <a:dk2>
        <a:srgbClr val="FFFFFF"/>
      </a:dk2>
      <a:lt2>
        <a:srgbClr val="ACCBF9"/>
      </a:lt2>
      <a:accent1>
        <a:srgbClr val="002060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16287</TotalTime>
  <Words>619</Words>
  <Application>Microsoft Office PowerPoint</Application>
  <PresentationFormat>Widescreen</PresentationFormat>
  <Paragraphs>73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Berlin Sans FB</vt:lpstr>
      <vt:lpstr>Calibri</vt:lpstr>
      <vt:lpstr>Söhne</vt:lpstr>
      <vt:lpstr>SourceSansPro</vt:lpstr>
      <vt:lpstr>Times New Roman</vt:lpstr>
      <vt:lpstr>Metropolitan</vt:lpstr>
      <vt:lpstr>PowerPoint Presentation</vt:lpstr>
      <vt:lpstr>PowerPoint Presentation</vt:lpstr>
      <vt:lpstr>PAYCHECK PROTECTION PROGRAM</vt:lpstr>
      <vt:lpstr>    Members of Congress or spouses  Billionaires Kanye West, company Yeezy  &gt; $2M  440 public companies were approved for a total of $1.39 B   Total: 1.4 M loans for $64.2 B     </vt:lpstr>
      <vt:lpstr>   Examine the impact of the Paycheck Protection Program on vulnerable businesses, specifically businesses with less than 50 employees and businesses located in underserved areas.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The program provided financial relief to over 11 million businesses across the US.   While larger loans had a good reach among small businesses at 77%, small loans outperformed significantly with a reach of 99.7%  Although small loans had a lower reach in hub zones (23%), when comparing 2020 to 2021 there was an 11% increase, from 23% to 34%. For large loans, the reach in hub zones was 26%, with a more modest 3% increase in reach from 2020 to 2021.  For LMI businesses, small loans had a 23% reach, when comparing 2020 to 2021 there was an 8% increase, from 23% to 27%. For large loans, the reach in LMI businesses was 27%, with a 1% decrease in reach from 2020 to 2021.  Furthermore, the total number of businesses increased post-pandemic, indicating that the aid received possibly helped prevent a more severe crisis.      </vt:lpstr>
      <vt:lpstr>   Conduct a deeper analysis of loan distribution among minority-owned businesses based on factors such as race, gender, and veteran status.   Additionally, evaluating whether capping the loan amount would make the program more effective. </vt:lpstr>
      <vt:lpstr>PowerPoint Presentation</vt:lpstr>
      <vt:lpstr>       SPECIAL THANKS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Atlantic Fish Catch</dc:title>
  <dc:creator/>
  <cp:lastModifiedBy>diana ospina</cp:lastModifiedBy>
  <cp:revision>74</cp:revision>
  <dcterms:created xsi:type="dcterms:W3CDTF">2023-03-31T20:38:17Z</dcterms:created>
  <dcterms:modified xsi:type="dcterms:W3CDTF">2023-09-11T20:43:10Z</dcterms:modified>
</cp:coreProperties>
</file>

<file path=docProps/thumbnail.jpeg>
</file>